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89"/>
  </p:normalViewPr>
  <p:slideViewPr>
    <p:cSldViewPr snapToGrid="0" snapToObjects="1">
      <p:cViewPr varScale="1">
        <p:scale>
          <a:sx n="112" d="100"/>
          <a:sy n="112" d="100"/>
        </p:scale>
        <p:origin x="1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9b977ca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9b977ca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9b977cad9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9b977cad9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9b977cad9_0_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9b977cad9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9b977cad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9b977cad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b977cad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b977cad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9b977cad9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9b977cad9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9b977cad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9b977cad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9b977cad9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9b977cad9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9b977cad9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9b977cad9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9b977cad9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9b977cad9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9b977cad9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9b977cad9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Llm2mMV8WHs" TargetMode="External"/><Relationship Id="rId4" Type="http://schemas.openxmlformats.org/officeDocument/2006/relationships/image" Target="../media/image8.jpg"/><Relationship Id="rId5" Type="http://schemas.openxmlformats.org/officeDocument/2006/relationships/hyperlink" Target="https://youtu.be/VPzxm4IfG6w" TargetMode="External"/><Relationship Id="rId6"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FIRST Conduct and Safety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YPP:</a:t>
            </a:r>
            <a:endParaRPr/>
          </a:p>
        </p:txBody>
      </p:sp>
      <p:pic>
        <p:nvPicPr>
          <p:cNvPr id="114" name="Google Shape;114;p22" descr="FIRST will strive to create an environment in which team members can grow, learn, and have fun with minimal risk of injury. FIRST will strive to inform everyone involved in its programs of its Youth Protection Program (FIRST YPP), and related resources, and provide assistance in meeting its standards. FIRST will maintain a Youth Protection Department (FIRST YPD) at its Manchester, New Hampshire headquarters for the purpose of fulfilling its commitment to protecting youth." title="FIRST Youth Protection Video">
            <a:hlinkClick r:id="rId3"/>
          </p:cNvPr>
          <p:cNvPicPr preferRelativeResize="0"/>
          <p:nvPr/>
        </p:nvPicPr>
        <p:blipFill>
          <a:blip r:embed="rId4">
            <a:alphaModFix/>
          </a:blip>
          <a:stretch>
            <a:fillRect/>
          </a:stretch>
        </p:blipFill>
        <p:spPr>
          <a:xfrm>
            <a:off x="0" y="1214450"/>
            <a:ext cx="4572000" cy="3429000"/>
          </a:xfrm>
          <a:prstGeom prst="rect">
            <a:avLst/>
          </a:prstGeom>
          <a:noFill/>
          <a:ln>
            <a:noFill/>
          </a:ln>
        </p:spPr>
      </p:pic>
      <p:pic>
        <p:nvPicPr>
          <p:cNvPr id="115" name="Google Shape;115;p22" title="Youth Protection Policy- Guidance for FIRST Team Members - High School">
            <a:hlinkClick r:id="rId5" tooltip="video"/>
          </p:cNvPr>
          <p:cNvPicPr preferRelativeResize="0"/>
          <p:nvPr/>
        </p:nvPicPr>
        <p:blipFill>
          <a:blip r:embed="rId6">
            <a:alphaModFix/>
          </a:blip>
          <a:stretch>
            <a:fillRect/>
          </a:stretch>
        </p:blipFill>
        <p:spPr>
          <a:xfrm>
            <a:off x="4572000" y="1214450"/>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Consulted:</a:t>
            </a:r>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Oswald"/>
                <a:ea typeface="Oswald"/>
                <a:cs typeface="Oswald"/>
                <a:sym typeface="Oswald"/>
              </a:rPr>
              <a:t>DEPABLOS, KATHERINE. “Safety Supplies Unlimited.” </a:t>
            </a:r>
            <a:r>
              <a:rPr lang="en" sz="1100" i="1">
                <a:solidFill>
                  <a:srgbClr val="FFFFFF"/>
                </a:solidFill>
                <a:latin typeface="Oswald"/>
                <a:ea typeface="Oswald"/>
                <a:cs typeface="Oswald"/>
                <a:sym typeface="Oswald"/>
              </a:rPr>
              <a:t>Safety Supplies Unlimited</a:t>
            </a:r>
            <a:r>
              <a:rPr lang="en" sz="1100">
                <a:solidFill>
                  <a:srgbClr val="FFFFFF"/>
                </a:solidFill>
                <a:latin typeface="Oswald"/>
                <a:ea typeface="Oswald"/>
                <a:cs typeface="Oswald"/>
                <a:sym typeface="Oswald"/>
              </a:rPr>
              <a:t>, 17 Apr. 2018,</a:t>
            </a:r>
            <a:endParaRPr sz="1100">
              <a:solidFill>
                <a:srgbClr val="FFFFFF"/>
              </a:solidFill>
              <a:latin typeface="Oswald"/>
              <a:ea typeface="Oswald"/>
              <a:cs typeface="Oswald"/>
              <a:sym typeface="Oswald"/>
            </a:endParaRPr>
          </a:p>
          <a:p>
            <a:pPr marL="0" lvl="0" indent="45720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www.safetysuppliesunlimited.net/tips-on-how-to-use-a-fire-extinguisher/.</a:t>
            </a:r>
            <a:endParaRPr sz="1100">
              <a:solidFill>
                <a:srgbClr val="FFFFFF"/>
              </a:solidFill>
              <a:latin typeface="Oswald"/>
              <a:ea typeface="Oswald"/>
              <a:cs typeface="Oswald"/>
              <a:sym typeface="Oswald"/>
            </a:endParaRPr>
          </a:p>
          <a:p>
            <a:pPr marL="0" lvl="0" indent="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FIRST, Official, director. </a:t>
            </a:r>
            <a:r>
              <a:rPr lang="en" sz="1100" i="1">
                <a:solidFill>
                  <a:srgbClr val="FFFFFF"/>
                </a:solidFill>
                <a:latin typeface="Oswald"/>
                <a:ea typeface="Oswald"/>
                <a:cs typeface="Oswald"/>
                <a:sym typeface="Oswald"/>
              </a:rPr>
              <a:t>FIRST Youth Protection Video</a:t>
            </a:r>
            <a:r>
              <a:rPr lang="en" sz="1100">
                <a:solidFill>
                  <a:srgbClr val="FFFFFF"/>
                </a:solidFill>
                <a:latin typeface="Oswald"/>
                <a:ea typeface="Oswald"/>
                <a:cs typeface="Oswald"/>
                <a:sym typeface="Oswald"/>
              </a:rPr>
              <a:t>. </a:t>
            </a:r>
            <a:r>
              <a:rPr lang="en" sz="1100" i="1">
                <a:solidFill>
                  <a:srgbClr val="FFFFFF"/>
                </a:solidFill>
                <a:latin typeface="Oswald"/>
                <a:ea typeface="Oswald"/>
                <a:cs typeface="Oswald"/>
                <a:sym typeface="Oswald"/>
              </a:rPr>
              <a:t>YouTube</a:t>
            </a:r>
            <a:r>
              <a:rPr lang="en" sz="1100">
                <a:solidFill>
                  <a:srgbClr val="FFFFFF"/>
                </a:solidFill>
                <a:latin typeface="Oswald"/>
                <a:ea typeface="Oswald"/>
                <a:cs typeface="Oswald"/>
                <a:sym typeface="Oswald"/>
              </a:rPr>
              <a:t>, YouTube, 6 Aug. 2014, www.youtube.com/watch?v=Llm2mMV8WHs.</a:t>
            </a:r>
            <a:endParaRPr sz="1100">
              <a:solidFill>
                <a:srgbClr val="FFFFFF"/>
              </a:solidFill>
              <a:latin typeface="Oswald"/>
              <a:ea typeface="Oswald"/>
              <a:cs typeface="Oswald"/>
              <a:sym typeface="Oswald"/>
            </a:endParaRPr>
          </a:p>
          <a:p>
            <a:pPr marL="0" lvl="0" indent="0" algn="l" rtl="0">
              <a:spcBef>
                <a:spcPts val="1600"/>
              </a:spcBef>
              <a:spcAft>
                <a:spcPts val="0"/>
              </a:spcAft>
              <a:buNone/>
            </a:pPr>
            <a:r>
              <a:rPr lang="en" sz="1100">
                <a:solidFill>
                  <a:srgbClr val="FFFFFF"/>
                </a:solidFill>
                <a:latin typeface="Oswald"/>
                <a:ea typeface="Oswald"/>
                <a:cs typeface="Oswald"/>
                <a:sym typeface="Oswald"/>
              </a:rPr>
              <a:t>FIRST, Official, director. </a:t>
            </a:r>
            <a:r>
              <a:rPr lang="en" sz="1100" i="1">
                <a:solidFill>
                  <a:srgbClr val="FFFFFF"/>
                </a:solidFill>
                <a:latin typeface="Oswald"/>
                <a:ea typeface="Oswald"/>
                <a:cs typeface="Oswald"/>
                <a:sym typeface="Oswald"/>
              </a:rPr>
              <a:t>Youth Protection Policy- Guidance for FIRST Team Members - High School</a:t>
            </a:r>
            <a:r>
              <a:rPr lang="en" sz="1100">
                <a:solidFill>
                  <a:srgbClr val="FFFFFF"/>
                </a:solidFill>
                <a:latin typeface="Oswald"/>
                <a:ea typeface="Oswald"/>
                <a:cs typeface="Oswald"/>
                <a:sym typeface="Oswald"/>
              </a:rPr>
              <a:t>. </a:t>
            </a:r>
            <a:r>
              <a:rPr lang="en" sz="1100" i="1">
                <a:solidFill>
                  <a:srgbClr val="FFFFFF"/>
                </a:solidFill>
                <a:latin typeface="Oswald"/>
                <a:ea typeface="Oswald"/>
                <a:cs typeface="Oswald"/>
                <a:sym typeface="Oswald"/>
              </a:rPr>
              <a:t>YouTube</a:t>
            </a:r>
            <a:r>
              <a:rPr lang="en" sz="1100">
                <a:solidFill>
                  <a:srgbClr val="FFFFFF"/>
                </a:solidFill>
                <a:latin typeface="Oswald"/>
                <a:ea typeface="Oswald"/>
                <a:cs typeface="Oswald"/>
                <a:sym typeface="Oswald"/>
              </a:rPr>
              <a:t>, YouTube, 8 Dec. 2014, </a:t>
            </a:r>
            <a:endParaRPr sz="1100">
              <a:solidFill>
                <a:srgbClr val="FFFFFF"/>
              </a:solidFill>
              <a:latin typeface="Oswald"/>
              <a:ea typeface="Oswald"/>
              <a:cs typeface="Oswald"/>
              <a:sym typeface="Oswald"/>
            </a:endParaRPr>
          </a:p>
          <a:p>
            <a:pPr marL="0" lvl="0" indent="45720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www.youtube.com/watch?v=VPzxm4IfG6w.</a:t>
            </a:r>
            <a:endParaRPr sz="1100">
              <a:solidFill>
                <a:srgbClr val="FFFFFF"/>
              </a:solidFill>
              <a:latin typeface="Oswald"/>
              <a:ea typeface="Oswald"/>
              <a:cs typeface="Oswald"/>
              <a:sym typeface="Oswald"/>
            </a:endParaRPr>
          </a:p>
          <a:p>
            <a:pPr marL="0" lvl="0" indent="0" algn="l" rtl="0">
              <a:spcBef>
                <a:spcPts val="1600"/>
              </a:spcBef>
              <a:spcAft>
                <a:spcPts val="0"/>
              </a:spcAft>
              <a:buNone/>
            </a:pPr>
            <a:r>
              <a:rPr lang="en" sz="1100">
                <a:solidFill>
                  <a:srgbClr val="FFFFFF"/>
                </a:solidFill>
                <a:latin typeface="Oswald"/>
                <a:ea typeface="Oswald"/>
                <a:cs typeface="Oswald"/>
                <a:sym typeface="Oswald"/>
              </a:rPr>
              <a:t>FRC Staff. “2018 Safety Manual.” </a:t>
            </a:r>
            <a:r>
              <a:rPr lang="en" sz="1100" i="1">
                <a:solidFill>
                  <a:srgbClr val="FFFFFF"/>
                </a:solidFill>
                <a:latin typeface="Oswald"/>
                <a:ea typeface="Oswald"/>
                <a:cs typeface="Oswald"/>
                <a:sym typeface="Oswald"/>
              </a:rPr>
              <a:t>FIRST Inspires</a:t>
            </a:r>
            <a:r>
              <a:rPr lang="en" sz="1100">
                <a:solidFill>
                  <a:srgbClr val="FFFFFF"/>
                </a:solidFill>
                <a:latin typeface="Oswald"/>
                <a:ea typeface="Oswald"/>
                <a:cs typeface="Oswald"/>
                <a:sym typeface="Oswald"/>
              </a:rPr>
              <a:t>, FIRST, 2018, </a:t>
            </a:r>
            <a:endParaRPr sz="1100">
              <a:solidFill>
                <a:srgbClr val="FFFFFF"/>
              </a:solidFill>
              <a:latin typeface="Oswald"/>
              <a:ea typeface="Oswald"/>
              <a:cs typeface="Oswald"/>
              <a:sym typeface="Oswald"/>
            </a:endParaRPr>
          </a:p>
          <a:p>
            <a:pPr marL="0" lvl="0" indent="45720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www.firstinspires.org/sites/default/files/uploads/resource_library/2018-first-robotics-competition-safety-manual.pdf.</a:t>
            </a:r>
            <a:endParaRPr sz="1100">
              <a:solidFill>
                <a:srgbClr val="FFFFFF"/>
              </a:solidFill>
              <a:latin typeface="Oswald"/>
              <a:ea typeface="Oswald"/>
              <a:cs typeface="Oswald"/>
              <a:sym typeface="Oswald"/>
            </a:endParaRPr>
          </a:p>
          <a:p>
            <a:pPr marL="0" lvl="0" indent="0" algn="l" rtl="0">
              <a:spcBef>
                <a:spcPts val="1600"/>
              </a:spcBef>
              <a:spcAft>
                <a:spcPts val="0"/>
              </a:spcAft>
              <a:buNone/>
            </a:pPr>
            <a:r>
              <a:rPr lang="en" sz="1100">
                <a:solidFill>
                  <a:srgbClr val="FFFFFF"/>
                </a:solidFill>
                <a:latin typeface="Oswald"/>
                <a:ea typeface="Oswald"/>
                <a:cs typeface="Oswald"/>
                <a:sym typeface="Oswald"/>
              </a:rPr>
              <a:t>FRC Staff. “Awards Based on Team Attributes.” </a:t>
            </a:r>
            <a:r>
              <a:rPr lang="en" sz="1100" i="1">
                <a:solidFill>
                  <a:srgbClr val="FFFFFF"/>
                </a:solidFill>
                <a:latin typeface="Oswald"/>
                <a:ea typeface="Oswald"/>
                <a:cs typeface="Oswald"/>
                <a:sym typeface="Oswald"/>
              </a:rPr>
              <a:t>FIRST</a:t>
            </a:r>
            <a:r>
              <a:rPr lang="en" sz="1100">
                <a:solidFill>
                  <a:srgbClr val="FFFFFF"/>
                </a:solidFill>
                <a:latin typeface="Oswald"/>
                <a:ea typeface="Oswald"/>
                <a:cs typeface="Oswald"/>
                <a:sym typeface="Oswald"/>
              </a:rPr>
              <a:t>, Made with FlippingBook, 30 Oct. 2018, </a:t>
            </a:r>
            <a:endParaRPr sz="1100">
              <a:solidFill>
                <a:srgbClr val="FFFFFF"/>
              </a:solidFill>
              <a:latin typeface="Oswald"/>
              <a:ea typeface="Oswald"/>
              <a:cs typeface="Oswald"/>
              <a:sym typeface="Oswald"/>
            </a:endParaRPr>
          </a:p>
          <a:p>
            <a:pPr marL="0" lvl="0" indent="457200" algn="l" rtl="0">
              <a:spcBef>
                <a:spcPts val="1600"/>
              </a:spcBef>
              <a:spcAft>
                <a:spcPts val="1600"/>
              </a:spcAft>
              <a:buNone/>
            </a:pPr>
            <a:r>
              <a:rPr lang="en" sz="1100">
                <a:solidFill>
                  <a:srgbClr val="FFFFFF"/>
                </a:solidFill>
                <a:latin typeface="Oswald"/>
                <a:ea typeface="Oswald"/>
                <a:cs typeface="Oswald"/>
                <a:sym typeface="Oswald"/>
              </a:rPr>
              <a:t>www.firstinspires.org/resource-library/frc/awards-based-on-team-attributes.</a:t>
            </a:r>
            <a:endParaRPr>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Consulted:</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solidFill>
                  <a:srgbClr val="FFFFFF"/>
                </a:solidFill>
                <a:latin typeface="Oswald"/>
                <a:ea typeface="Oswald"/>
                <a:cs typeface="Oswald"/>
                <a:sym typeface="Oswald"/>
              </a:rPr>
              <a:t>FRC Staff. “FIRST Youth Protection Program.” </a:t>
            </a:r>
            <a:r>
              <a:rPr lang="en" sz="1100" i="1">
                <a:solidFill>
                  <a:srgbClr val="FFFFFF"/>
                </a:solidFill>
                <a:latin typeface="Oswald"/>
                <a:ea typeface="Oswald"/>
                <a:cs typeface="Oswald"/>
                <a:sym typeface="Oswald"/>
              </a:rPr>
              <a:t>FIRST Inspires</a:t>
            </a:r>
            <a:r>
              <a:rPr lang="en" sz="1100">
                <a:solidFill>
                  <a:srgbClr val="FFFFFF"/>
                </a:solidFill>
                <a:latin typeface="Oswald"/>
                <a:ea typeface="Oswald"/>
                <a:cs typeface="Oswald"/>
                <a:sym typeface="Oswald"/>
              </a:rPr>
              <a:t>, FIRST, www.firstinspires.org/sites/default/files/uploads/about/FIRST-YPP-ProgramGuide.pdf.</a:t>
            </a:r>
            <a:endParaRPr sz="1100">
              <a:solidFill>
                <a:srgbClr val="FFFFFF"/>
              </a:solidFill>
              <a:latin typeface="Oswald"/>
              <a:ea typeface="Oswald"/>
              <a:cs typeface="Oswald"/>
              <a:sym typeface="Oswald"/>
            </a:endParaRPr>
          </a:p>
          <a:p>
            <a:pPr marL="0" lvl="0" indent="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FRC Staff. “Youth Protection Program.” </a:t>
            </a:r>
            <a:r>
              <a:rPr lang="en" sz="1100" i="1">
                <a:solidFill>
                  <a:srgbClr val="FFFFFF"/>
                </a:solidFill>
                <a:latin typeface="Oswald"/>
                <a:ea typeface="Oswald"/>
                <a:cs typeface="Oswald"/>
                <a:sym typeface="Oswald"/>
              </a:rPr>
              <a:t>FIRST</a:t>
            </a:r>
            <a:r>
              <a:rPr lang="en" sz="1100">
                <a:solidFill>
                  <a:srgbClr val="FFFFFF"/>
                </a:solidFill>
                <a:latin typeface="Oswald"/>
                <a:ea typeface="Oswald"/>
                <a:cs typeface="Oswald"/>
                <a:sym typeface="Oswald"/>
              </a:rPr>
              <a:t>, Made with FlippingBook, 13 Nov. 2018, www.firstinspires.org/resource-library/youth-protection-policy.</a:t>
            </a:r>
            <a:endParaRPr sz="1100">
              <a:solidFill>
                <a:srgbClr val="FFFFFF"/>
              </a:solidFill>
              <a:latin typeface="Oswald"/>
              <a:ea typeface="Oswald"/>
              <a:cs typeface="Oswald"/>
              <a:sym typeface="Oswald"/>
            </a:endParaRPr>
          </a:p>
          <a:p>
            <a:pPr marL="0" lvl="0" indent="0" algn="l" rtl="0">
              <a:spcBef>
                <a:spcPts val="1600"/>
              </a:spcBef>
              <a:spcAft>
                <a:spcPts val="0"/>
              </a:spcAft>
              <a:buNone/>
            </a:pPr>
            <a:r>
              <a:rPr lang="en" sz="1100">
                <a:solidFill>
                  <a:srgbClr val="FFFFFF"/>
                </a:solidFill>
                <a:latin typeface="Oswald"/>
                <a:ea typeface="Oswald"/>
                <a:cs typeface="Oswald"/>
                <a:sym typeface="Oswald"/>
              </a:rPr>
              <a:t>Hall, Nicole. “10 THINGS NOT TO DO WITH MULTI-OUTLET POWER STRIPS.” </a:t>
            </a:r>
            <a:r>
              <a:rPr lang="en" sz="1100" i="1">
                <a:solidFill>
                  <a:srgbClr val="FFFFFF"/>
                </a:solidFill>
                <a:latin typeface="Oswald"/>
                <a:ea typeface="Oswald"/>
                <a:cs typeface="Oswald"/>
                <a:sym typeface="Oswald"/>
              </a:rPr>
              <a:t>10 THINGS NOT TO DO WITH MULTI-OUTLET POWER STRIPS</a:t>
            </a:r>
            <a:r>
              <a:rPr lang="en" sz="1100">
                <a:solidFill>
                  <a:srgbClr val="FFFFFF"/>
                </a:solidFill>
                <a:latin typeface="Oswald"/>
                <a:ea typeface="Oswald"/>
                <a:cs typeface="Oswald"/>
                <a:sym typeface="Oswald"/>
              </a:rPr>
              <a:t>, Falconer Electronics, Inc., </a:t>
            </a:r>
            <a:endParaRPr sz="1100">
              <a:solidFill>
                <a:srgbClr val="FFFFFF"/>
              </a:solidFill>
              <a:latin typeface="Oswald"/>
              <a:ea typeface="Oswald"/>
              <a:cs typeface="Oswald"/>
              <a:sym typeface="Oswald"/>
            </a:endParaRPr>
          </a:p>
          <a:p>
            <a:pPr marL="0" lvl="0" indent="45720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falconerelectronics.com/10-things-not-to-do-power-strips/.</a:t>
            </a:r>
            <a:endParaRPr sz="1100">
              <a:solidFill>
                <a:srgbClr val="FFFFFF"/>
              </a:solidFill>
              <a:latin typeface="Oswald"/>
              <a:ea typeface="Oswald"/>
              <a:cs typeface="Oswald"/>
              <a:sym typeface="Oswald"/>
            </a:endParaRPr>
          </a:p>
          <a:p>
            <a:pPr marL="0" lvl="0" indent="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Qualey, Shana. “Discover Ideas about First Robotics Competition.” </a:t>
            </a:r>
            <a:r>
              <a:rPr lang="en" sz="1100" i="1">
                <a:solidFill>
                  <a:srgbClr val="FFFFFF"/>
                </a:solidFill>
                <a:latin typeface="Oswald"/>
                <a:ea typeface="Oswald"/>
                <a:cs typeface="Oswald"/>
                <a:sym typeface="Oswald"/>
              </a:rPr>
              <a:t>Pinterest</a:t>
            </a:r>
            <a:r>
              <a:rPr lang="en" sz="1100">
                <a:solidFill>
                  <a:srgbClr val="FFFFFF"/>
                </a:solidFill>
                <a:latin typeface="Oswald"/>
                <a:ea typeface="Oswald"/>
                <a:cs typeface="Oswald"/>
                <a:sym typeface="Oswald"/>
              </a:rPr>
              <a:t>, www.pinterest.com/pin/286752701250363329/.</a:t>
            </a:r>
            <a:endParaRPr sz="1100">
              <a:solidFill>
                <a:srgbClr val="FFFFFF"/>
              </a:solidFill>
              <a:latin typeface="Oswald"/>
              <a:ea typeface="Oswald"/>
              <a:cs typeface="Oswald"/>
              <a:sym typeface="Oswald"/>
            </a:endParaRPr>
          </a:p>
          <a:p>
            <a:pPr marL="0" lvl="0" indent="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“Spill Kit 20 (SK-20).” </a:t>
            </a:r>
            <a:r>
              <a:rPr lang="en" sz="1100" i="1">
                <a:solidFill>
                  <a:srgbClr val="FFFFFF"/>
                </a:solidFill>
                <a:latin typeface="Oswald"/>
                <a:ea typeface="Oswald"/>
                <a:cs typeface="Oswald"/>
                <a:sym typeface="Oswald"/>
              </a:rPr>
              <a:t>Battery Spill Kits</a:t>
            </a:r>
            <a:r>
              <a:rPr lang="en" sz="1100">
                <a:solidFill>
                  <a:srgbClr val="FFFFFF"/>
                </a:solidFill>
                <a:latin typeface="Oswald"/>
                <a:ea typeface="Oswald"/>
                <a:cs typeface="Oswald"/>
                <a:sym typeface="Oswald"/>
              </a:rPr>
              <a:t>, BHS, na.bhs1.com/products/accessories/battery-spill-kits/.</a:t>
            </a:r>
            <a:endParaRPr sz="1100">
              <a:solidFill>
                <a:srgbClr val="FFFFFF"/>
              </a:solidFill>
              <a:latin typeface="Oswald"/>
              <a:ea typeface="Oswald"/>
              <a:cs typeface="Oswald"/>
              <a:sym typeface="Oswald"/>
            </a:endParaRPr>
          </a:p>
          <a:p>
            <a:pPr marL="0" lvl="0" indent="0" algn="l" rtl="0">
              <a:spcBef>
                <a:spcPts val="1600"/>
              </a:spcBef>
              <a:spcAft>
                <a:spcPts val="0"/>
              </a:spcAft>
              <a:buNone/>
            </a:pPr>
            <a:r>
              <a:rPr lang="en" sz="1100">
                <a:solidFill>
                  <a:srgbClr val="FFFFFF"/>
                </a:solidFill>
                <a:latin typeface="Oswald"/>
                <a:ea typeface="Oswald"/>
                <a:cs typeface="Oswald"/>
                <a:sym typeface="Oswald"/>
              </a:rPr>
              <a:t>Underwriter Laboratories. “UL Safety Smart Advisors Mentor FIRST Students.” </a:t>
            </a:r>
            <a:r>
              <a:rPr lang="en" sz="1100" i="1">
                <a:solidFill>
                  <a:srgbClr val="FFFFFF"/>
                </a:solidFill>
                <a:latin typeface="Oswald"/>
                <a:ea typeface="Oswald"/>
                <a:cs typeface="Oswald"/>
                <a:sym typeface="Oswald"/>
              </a:rPr>
              <a:t>Safety Smart</a:t>
            </a:r>
            <a:r>
              <a:rPr lang="en" sz="1100">
                <a:solidFill>
                  <a:srgbClr val="FFFFFF"/>
                </a:solidFill>
                <a:latin typeface="Oswald"/>
                <a:ea typeface="Oswald"/>
                <a:cs typeface="Oswald"/>
                <a:sym typeface="Oswald"/>
              </a:rPr>
              <a:t>, Underwriter Laboratories, 2013, </a:t>
            </a:r>
            <a:endParaRPr sz="1100">
              <a:solidFill>
                <a:srgbClr val="FFFFFF"/>
              </a:solidFill>
              <a:latin typeface="Oswald"/>
              <a:ea typeface="Oswald"/>
              <a:cs typeface="Oswald"/>
              <a:sym typeface="Oswald"/>
            </a:endParaRPr>
          </a:p>
          <a:p>
            <a:pPr marL="0" lvl="0" indent="457200" algn="l" rtl="0">
              <a:spcBef>
                <a:spcPts val="1600"/>
              </a:spcBef>
              <a:spcAft>
                <a:spcPts val="0"/>
              </a:spcAft>
              <a:buClr>
                <a:srgbClr val="000000"/>
              </a:buClr>
              <a:buSzPts val="1100"/>
              <a:buFont typeface="Arial"/>
              <a:buNone/>
            </a:pPr>
            <a:r>
              <a:rPr lang="en" sz="1100">
                <a:solidFill>
                  <a:srgbClr val="FFFFFF"/>
                </a:solidFill>
                <a:latin typeface="Oswald"/>
                <a:ea typeface="Oswald"/>
                <a:cs typeface="Oswald"/>
                <a:sym typeface="Oswald"/>
              </a:rPr>
              <a:t>ulsafetysmart.com/content/show/193/parents.</a:t>
            </a:r>
            <a:endParaRPr sz="1100">
              <a:solidFill>
                <a:srgbClr val="FFFFFF"/>
              </a:solidFill>
              <a:latin typeface="Oswald"/>
              <a:ea typeface="Oswald"/>
              <a:cs typeface="Oswald"/>
              <a:sym typeface="Oswald"/>
            </a:endParaRPr>
          </a:p>
          <a:p>
            <a:pPr marL="0" lvl="0" indent="0" algn="l" rtl="0">
              <a:spcBef>
                <a:spcPts val="160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General safety</a:t>
            </a:r>
            <a:endParaRPr/>
          </a:p>
          <a:p>
            <a:pPr marL="457200" lvl="0" indent="-342900" algn="l" rtl="0">
              <a:spcBef>
                <a:spcPts val="0"/>
              </a:spcBef>
              <a:spcAft>
                <a:spcPts val="0"/>
              </a:spcAft>
              <a:buSzPts val="1800"/>
              <a:buChar char="●"/>
            </a:pPr>
            <a:r>
              <a:rPr lang="en"/>
              <a:t>Competitions</a:t>
            </a:r>
            <a:endParaRPr/>
          </a:p>
          <a:p>
            <a:pPr marL="457200" lvl="0" indent="-342900" algn="l" rtl="0">
              <a:spcBef>
                <a:spcPts val="0"/>
              </a:spcBef>
              <a:spcAft>
                <a:spcPts val="0"/>
              </a:spcAft>
              <a:buSzPts val="1800"/>
              <a:buChar char="●"/>
            </a:pPr>
            <a:r>
              <a:rPr lang="en"/>
              <a:t>YPP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Battery Spill Kits:</a:t>
            </a:r>
            <a:endParaRPr/>
          </a:p>
        </p:txBody>
      </p:sp>
      <p:pic>
        <p:nvPicPr>
          <p:cNvPr id="71" name="Google Shape;71;p15"/>
          <p:cNvPicPr preferRelativeResize="0"/>
          <p:nvPr/>
        </p:nvPicPr>
        <p:blipFill>
          <a:blip r:embed="rId3">
            <a:alphaModFix/>
          </a:blip>
          <a:stretch>
            <a:fillRect/>
          </a:stretch>
        </p:blipFill>
        <p:spPr>
          <a:xfrm>
            <a:off x="2655100" y="1017725"/>
            <a:ext cx="3833800" cy="383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Battery Spill Kits:</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Gloves</a:t>
            </a:r>
            <a:endParaRPr/>
          </a:p>
          <a:p>
            <a:pPr marL="457200" lvl="0" indent="-342900" algn="l" rtl="0">
              <a:spcBef>
                <a:spcPts val="0"/>
              </a:spcBef>
              <a:spcAft>
                <a:spcPts val="0"/>
              </a:spcAft>
              <a:buSzPts val="1800"/>
              <a:buChar char="●"/>
            </a:pPr>
            <a:r>
              <a:rPr lang="en"/>
              <a:t>Sand</a:t>
            </a:r>
            <a:endParaRPr/>
          </a:p>
          <a:p>
            <a:pPr marL="457200" lvl="0" indent="-342900" algn="l" rtl="0">
              <a:spcBef>
                <a:spcPts val="0"/>
              </a:spcBef>
              <a:spcAft>
                <a:spcPts val="0"/>
              </a:spcAft>
              <a:buSzPts val="1800"/>
              <a:buChar char="●"/>
            </a:pPr>
            <a:r>
              <a:rPr lang="en"/>
              <a:t>Baking Soda</a:t>
            </a:r>
            <a:endParaRPr/>
          </a:p>
          <a:p>
            <a:pPr marL="457200" lvl="0" indent="-342900" algn="l" rtl="0">
              <a:spcBef>
                <a:spcPts val="0"/>
              </a:spcBef>
              <a:spcAft>
                <a:spcPts val="0"/>
              </a:spcAft>
              <a:buSzPts val="1800"/>
              <a:buChar char="●"/>
            </a:pPr>
            <a:r>
              <a:rPr lang="en"/>
              <a:t>Sealed Container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p:tgtEl>
                                          <p:spTgt spid="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PASS:</a:t>
            </a:r>
            <a:endParaRPr/>
          </a:p>
        </p:txBody>
      </p:sp>
      <p:pic>
        <p:nvPicPr>
          <p:cNvPr id="83" name="Google Shape;83;p17"/>
          <p:cNvPicPr preferRelativeResize="0"/>
          <p:nvPr/>
        </p:nvPicPr>
        <p:blipFill>
          <a:blip r:embed="rId3">
            <a:alphaModFix/>
          </a:blip>
          <a:stretch>
            <a:fillRect/>
          </a:stretch>
        </p:blipFill>
        <p:spPr>
          <a:xfrm>
            <a:off x="2695575" y="1093925"/>
            <a:ext cx="3600450" cy="360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Competitions:</a:t>
            </a:r>
            <a:endParaRPr/>
          </a:p>
        </p:txBody>
      </p:sp>
      <p:pic>
        <p:nvPicPr>
          <p:cNvPr id="89" name="Google Shape;89;p18"/>
          <p:cNvPicPr preferRelativeResize="0"/>
          <p:nvPr/>
        </p:nvPicPr>
        <p:blipFill>
          <a:blip r:embed="rId3">
            <a:alphaModFix/>
          </a:blip>
          <a:stretch>
            <a:fillRect/>
          </a:stretch>
        </p:blipFill>
        <p:spPr>
          <a:xfrm>
            <a:off x="1637113" y="1017725"/>
            <a:ext cx="5869775" cy="3913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Competitions:</a:t>
            </a:r>
            <a:endParaRPr/>
          </a:p>
        </p:txBody>
      </p:sp>
      <p:pic>
        <p:nvPicPr>
          <p:cNvPr id="95" name="Google Shape;95;p19"/>
          <p:cNvPicPr preferRelativeResize="0"/>
          <p:nvPr/>
        </p:nvPicPr>
        <p:blipFill>
          <a:blip r:embed="rId3">
            <a:alphaModFix/>
          </a:blip>
          <a:stretch>
            <a:fillRect/>
          </a:stretch>
        </p:blipFill>
        <p:spPr>
          <a:xfrm>
            <a:off x="1345401" y="1128675"/>
            <a:ext cx="6453176" cy="3629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Competitions:</a:t>
            </a:r>
            <a:endParaRPr/>
          </a:p>
        </p:txBody>
      </p:sp>
      <p:pic>
        <p:nvPicPr>
          <p:cNvPr id="101" name="Google Shape;101;p20"/>
          <p:cNvPicPr preferRelativeResize="0"/>
          <p:nvPr/>
        </p:nvPicPr>
        <p:blipFill>
          <a:blip r:embed="rId3">
            <a:alphaModFix/>
          </a:blip>
          <a:stretch>
            <a:fillRect/>
          </a:stretch>
        </p:blipFill>
        <p:spPr>
          <a:xfrm>
            <a:off x="2119300" y="1112038"/>
            <a:ext cx="4905375" cy="345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Competitions:</a:t>
            </a:r>
            <a:endParaRPr/>
          </a:p>
        </p:txBody>
      </p:sp>
      <p:pic>
        <p:nvPicPr>
          <p:cNvPr id="107" name="Google Shape;107;p21"/>
          <p:cNvPicPr preferRelativeResize="0"/>
          <p:nvPr/>
        </p:nvPicPr>
        <p:blipFill>
          <a:blip r:embed="rId3">
            <a:alphaModFix/>
          </a:blip>
          <a:stretch>
            <a:fillRect/>
          </a:stretch>
        </p:blipFill>
        <p:spPr>
          <a:xfrm>
            <a:off x="80975" y="1524000"/>
            <a:ext cx="4372425" cy="2725075"/>
          </a:xfrm>
          <a:prstGeom prst="rect">
            <a:avLst/>
          </a:prstGeom>
          <a:noFill/>
          <a:ln>
            <a:noFill/>
          </a:ln>
        </p:spPr>
      </p:pic>
      <p:pic>
        <p:nvPicPr>
          <p:cNvPr id="108" name="Google Shape;108;p21"/>
          <p:cNvPicPr preferRelativeResize="0"/>
          <p:nvPr/>
        </p:nvPicPr>
        <p:blipFill>
          <a:blip r:embed="rId4">
            <a:alphaModFix/>
          </a:blip>
          <a:stretch>
            <a:fillRect/>
          </a:stretch>
        </p:blipFill>
        <p:spPr>
          <a:xfrm>
            <a:off x="4629150" y="1524000"/>
            <a:ext cx="4372425" cy="272506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Macintosh PowerPoint</Application>
  <PresentationFormat>On-screen Show (16:9)</PresentationFormat>
  <Paragraphs>36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Oswald</vt:lpstr>
      <vt:lpstr>Arial</vt:lpstr>
      <vt:lpstr>Average</vt:lpstr>
      <vt:lpstr>Slate</vt:lpstr>
      <vt:lpstr>FIRST Conduct and Safety</vt:lpstr>
      <vt:lpstr>Hello!</vt:lpstr>
      <vt:lpstr>Battery Spill Kits:</vt:lpstr>
      <vt:lpstr>Battery Spill Kits:</vt:lpstr>
      <vt:lpstr>PASS:</vt:lpstr>
      <vt:lpstr>Competitions:</vt:lpstr>
      <vt:lpstr>Competitions:</vt:lpstr>
      <vt:lpstr>Competitions:</vt:lpstr>
      <vt:lpstr>Competitions:</vt:lpstr>
      <vt:lpstr>YPP:</vt:lpstr>
      <vt:lpstr>Works Consulted:</vt:lpstr>
      <vt:lpstr>Works Consulted:</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Conduct and Safety</dc:title>
  <cp:lastModifiedBy>Microsoft Office User</cp:lastModifiedBy>
  <cp:revision>1</cp:revision>
  <dcterms:modified xsi:type="dcterms:W3CDTF">2018-12-17T10:29:55Z</dcterms:modified>
</cp:coreProperties>
</file>